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AZENXQwBX643IOMUqLW9Sr76x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3.jp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11" Type="http://schemas.openxmlformats.org/officeDocument/2006/relationships/image" Target="../media/image41.png"/><Relationship Id="rId10" Type="http://schemas.openxmlformats.org/officeDocument/2006/relationships/image" Target="../media/image48.png"/><Relationship Id="rId12" Type="http://schemas.openxmlformats.org/officeDocument/2006/relationships/image" Target="../media/image40.png"/><Relationship Id="rId9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5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jp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778000" y="868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Quantum Mechanics for Electronic Structure II</a:t>
            </a:r>
            <a:endParaRPr sz="4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Bulk and Periodic Solids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048000" y="4550815"/>
            <a:ext cx="6096000" cy="966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Yuan Ping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Wisconsin-Madison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984500" y="6296025"/>
            <a:ext cx="68646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of slides from lecture of Shobhana Narasimhan, JNCASR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Reciprocal vector</a:t>
            </a:r>
            <a:endParaRPr/>
          </a:p>
        </p:txBody>
      </p:sp>
      <p:sp>
        <p:nvSpPr>
          <p:cNvPr id="198" name="Google Shape;198;p10"/>
          <p:cNvSpPr txBox="1"/>
          <p:nvPr>
            <p:ph idx="1" type="body"/>
          </p:nvPr>
        </p:nvSpPr>
        <p:spPr>
          <a:xfrm>
            <a:off x="838200" y="1825625"/>
            <a:ext cx="10515600" cy="45307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5" r="0" t="-19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9" name="Google Shape;19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7242536" y="3429000"/>
            <a:ext cx="2266646" cy="10632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4510" l="-18992" r="-1114" t="-13332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1362091" y="5567958"/>
            <a:ext cx="88269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allowed k’s in the 1st (or any other) BZ = Number of unit cells in the crystal, i.e., detd. by size of supercell chosen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</a:t>
            </a:r>
            <a:endParaRPr/>
          </a:p>
        </p:txBody>
      </p:sp>
      <p:sp>
        <p:nvSpPr>
          <p:cNvPr id="207" name="Google Shape;20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090" y="1428473"/>
            <a:ext cx="9041109" cy="42567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1895801" y="5559100"/>
            <a:ext cx="86271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n represents the band index!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 and DFT </a:t>
            </a:r>
            <a:endParaRPr/>
          </a:p>
        </p:txBody>
      </p:sp>
      <p:sp>
        <p:nvSpPr>
          <p:cNvPr id="215" name="Google Shape;215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3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16" name="Google Shape;2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5237" y="2952003"/>
            <a:ext cx="4487863" cy="33598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8140700" y="6222781"/>
            <a:ext cx="256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https://www.mathworks.com/matlabcentral/fileexchange/46972-sparse-block-diagonal-concatenation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7940805" y="3282434"/>
            <a:ext cx="399789" cy="3629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3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0" name="Google Shape;220;p12"/>
          <p:cNvSpPr/>
          <p:nvPr/>
        </p:nvSpPr>
        <p:spPr>
          <a:xfrm>
            <a:off x="7940803" y="3730683"/>
            <a:ext cx="399789" cy="3629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3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1" name="Google Shape;221;p12"/>
          <p:cNvSpPr/>
          <p:nvPr/>
        </p:nvSpPr>
        <p:spPr>
          <a:xfrm>
            <a:off x="7940803" y="4228604"/>
            <a:ext cx="399789" cy="36298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4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7928100" y="4814831"/>
            <a:ext cx="399789" cy="36298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4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7928100" y="5398017"/>
            <a:ext cx="399789" cy="3629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4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912280" y="3782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K-point sampling</a:t>
            </a:r>
            <a:endParaRPr/>
          </a:p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749300" y="6006166"/>
            <a:ext cx="10515600" cy="6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a few k-points (10</a:t>
            </a:r>
            <a:r>
              <a:rPr baseline="30000" lang="en-US"/>
              <a:t>1</a:t>
            </a:r>
            <a:r>
              <a:rPr lang="en-US"/>
              <a:t>~10</a:t>
            </a:r>
            <a:r>
              <a:rPr baseline="30000" lang="en-US"/>
              <a:t>3</a:t>
            </a:r>
            <a:r>
              <a:rPr lang="en-US"/>
              <a:t>) are necessary to get most properties of a bulk!</a:t>
            </a:r>
            <a:endParaRPr/>
          </a:p>
        </p:txBody>
      </p:sp>
      <p:sp>
        <p:nvSpPr>
          <p:cNvPr id="230" name="Google Shape;2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7212"/>
            <a:ext cx="2859359" cy="287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3"/>
          <p:cNvGrpSpPr/>
          <p:nvPr/>
        </p:nvGrpSpPr>
        <p:grpSpPr>
          <a:xfrm>
            <a:off x="283772" y="2887606"/>
            <a:ext cx="2111643" cy="2271825"/>
            <a:chOff x="6176572" y="4543035"/>
            <a:chExt cx="2111643" cy="2271825"/>
          </a:xfrm>
        </p:grpSpPr>
        <p:grpSp>
          <p:nvGrpSpPr>
            <p:cNvPr id="233" name="Google Shape;233;p13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234" name="Google Shape;234;p13"/>
              <p:cNvCxnSpPr/>
              <p:nvPr/>
            </p:nvCxnSpPr>
            <p:spPr>
              <a:xfrm flipH="1" rot="10800000">
                <a:off x="6714368" y="4611198"/>
                <a:ext cx="11723" cy="174673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" name="Google Shape;235;p13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6" name="Google Shape;236;p13"/>
              <p:cNvCxnSpPr/>
              <p:nvPr/>
            </p:nvCxnSpPr>
            <p:spPr>
              <a:xfrm flipH="1" rot="10800000">
                <a:off x="6258634" y="5308577"/>
                <a:ext cx="1512301" cy="148106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237" name="Google Shape;237;p13"/>
            <p:cNvSpPr/>
            <p:nvPr/>
          </p:nvSpPr>
          <p:spPr>
            <a:xfrm>
              <a:off x="7688873" y="6445528"/>
              <a:ext cx="47743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176572" y="5147029"/>
              <a:ext cx="482760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6972385" y="5231738"/>
              <a:ext cx="482760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240" name="Google Shape;240;p13"/>
          <p:cNvPicPr preferRelativeResize="0"/>
          <p:nvPr/>
        </p:nvPicPr>
        <p:blipFill rotWithShape="1">
          <a:blip r:embed="rId7">
            <a:alphaModFix/>
          </a:blip>
          <a:srcRect b="0" l="0" r="51025" t="0"/>
          <a:stretch/>
        </p:blipFill>
        <p:spPr>
          <a:xfrm>
            <a:off x="5270406" y="2195556"/>
            <a:ext cx="2170548" cy="2181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3"/>
          <p:cNvGrpSpPr/>
          <p:nvPr/>
        </p:nvGrpSpPr>
        <p:grpSpPr>
          <a:xfrm>
            <a:off x="4592861" y="2581506"/>
            <a:ext cx="2130396" cy="2565709"/>
            <a:chOff x="4354142" y="2810255"/>
            <a:chExt cx="2130396" cy="2565709"/>
          </a:xfrm>
        </p:grpSpPr>
        <p:cxnSp>
          <p:nvCxnSpPr>
            <p:cNvPr id="242" name="Google Shape;242;p13"/>
            <p:cNvCxnSpPr/>
            <p:nvPr/>
          </p:nvCxnSpPr>
          <p:spPr>
            <a:xfrm>
              <a:off x="4787900" y="4826766"/>
              <a:ext cx="168673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43" name="Google Shape;243;p13"/>
            <p:cNvCxnSpPr/>
            <p:nvPr/>
          </p:nvCxnSpPr>
          <p:spPr>
            <a:xfrm rot="10800000">
              <a:off x="4787900" y="3187232"/>
              <a:ext cx="0" cy="1639535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44" name="Google Shape;244;p13"/>
            <p:cNvSpPr/>
            <p:nvPr/>
          </p:nvSpPr>
          <p:spPr>
            <a:xfrm>
              <a:off x="6007100" y="5006632"/>
              <a:ext cx="477438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4477680" y="2810255"/>
              <a:ext cx="477438" cy="3693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4354142" y="4790099"/>
              <a:ext cx="477438" cy="36933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247" name="Google Shape;247;p13"/>
            <p:cNvCxnSpPr/>
            <p:nvPr/>
          </p:nvCxnSpPr>
          <p:spPr>
            <a:xfrm flipH="1" rot="10800000">
              <a:off x="4793148" y="4656282"/>
              <a:ext cx="161970" cy="211815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48" name="Google Shape;248;p13"/>
          <p:cNvSpPr/>
          <p:nvPr/>
        </p:nvSpPr>
        <p:spPr>
          <a:xfrm>
            <a:off x="4000500" y="3342147"/>
            <a:ext cx="353642" cy="6034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78059" y="5351440"/>
            <a:ext cx="3713965" cy="369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6666" l="0" r="-491" t="-99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4481865" y="5363980"/>
            <a:ext cx="3747629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4588" l="0" r="-649" t="-98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7880911" y="3355795"/>
            <a:ext cx="353642" cy="6034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7">
            <a:alphaModFix/>
          </a:blip>
          <a:srcRect b="0" l="0" r="51025" t="0"/>
          <a:stretch/>
        </p:blipFill>
        <p:spPr>
          <a:xfrm>
            <a:off x="9094352" y="2264839"/>
            <a:ext cx="2170548" cy="218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/>
          <p:nvPr/>
        </p:nvSpPr>
        <p:spPr>
          <a:xfrm>
            <a:off x="9563100" y="2766172"/>
            <a:ext cx="419100" cy="332628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9563100" y="3869905"/>
            <a:ext cx="419100" cy="332628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10632449" y="2760067"/>
            <a:ext cx="419100" cy="332628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10632449" y="3869905"/>
            <a:ext cx="419100" cy="332628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9431734" y="5147215"/>
            <a:ext cx="24014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few k-points in reciprocal space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6557401" y="1593251"/>
            <a:ext cx="33441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 reciprocal space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Brillouin zone in reciprocal space</a:t>
            </a:r>
            <a:endParaRPr/>
          </a:p>
        </p:txBody>
      </p:sp>
      <p:sp>
        <p:nvSpPr>
          <p:cNvPr id="264" name="Google Shape;264;p14"/>
          <p:cNvSpPr txBox="1"/>
          <p:nvPr>
            <p:ph idx="1" type="body"/>
          </p:nvPr>
        </p:nvSpPr>
        <p:spPr>
          <a:xfrm>
            <a:off x="4252900" y="1825626"/>
            <a:ext cx="7608900" cy="25510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88" l="-1499" r="0" t="-54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65" name="Google Shape;26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 b="53098" l="0" r="0" t="0"/>
          <a:stretch/>
        </p:blipFill>
        <p:spPr>
          <a:xfrm>
            <a:off x="4279900" y="4500923"/>
            <a:ext cx="3780654" cy="196159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https://en.wikipedia.org/wiki/Brillouin_zone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83" y="2140180"/>
            <a:ext cx="3845517" cy="384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/>
          <p:cNvPicPr preferRelativeResize="0"/>
          <p:nvPr/>
        </p:nvPicPr>
        <p:blipFill rotWithShape="1">
          <a:blip r:embed="rId4">
            <a:alphaModFix/>
          </a:blip>
          <a:srcRect b="0" l="0" r="0" t="48970"/>
          <a:stretch/>
        </p:blipFill>
        <p:spPr>
          <a:xfrm>
            <a:off x="8325654" y="4279899"/>
            <a:ext cx="3866346" cy="218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/>
          <p:nvPr/>
        </p:nvSpPr>
        <p:spPr>
          <a:xfrm>
            <a:off x="381000" y="6430188"/>
            <a:ext cx="4216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http://skepticsplay.blogspot.com/2011/10/lot-of-brillouin-zones.html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Irreducible Brillouin Zone</a:t>
            </a:r>
            <a:endParaRPr/>
          </a:p>
        </p:txBody>
      </p:sp>
      <p:sp>
        <p:nvSpPr>
          <p:cNvPr id="276" name="Google Shape;276;p15"/>
          <p:cNvSpPr txBox="1"/>
          <p:nvPr>
            <p:ph idx="1" type="body"/>
          </p:nvPr>
        </p:nvSpPr>
        <p:spPr>
          <a:xfrm>
            <a:off x="838200" y="1825625"/>
            <a:ext cx="10978662" cy="1419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Smallest wedge of the 1st BZ such that any wave-vector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k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1st BZ can be obtained from a wave-vector </a:t>
            </a:r>
            <a:r>
              <a:rPr lang="en-US">
                <a:latin typeface="Times"/>
                <a:ea typeface="Times"/>
                <a:cs typeface="Times"/>
                <a:sym typeface="Times"/>
              </a:rPr>
              <a:t>k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IBZ by performing symmetry operations of the crystal structure.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253" y="3429000"/>
            <a:ext cx="4444070" cy="29265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/>
          <p:nvPr/>
        </p:nvSpPr>
        <p:spPr>
          <a:xfrm>
            <a:off x="1939332" y="3245618"/>
            <a:ext cx="4156668" cy="291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2091732" y="3398017"/>
            <a:ext cx="823746" cy="524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Self consistent field (SCF)</a:t>
            </a:r>
            <a:endParaRPr/>
          </a:p>
        </p:txBody>
      </p:sp>
      <p:grpSp>
        <p:nvGrpSpPr>
          <p:cNvPr id="286" name="Google Shape;286;p16"/>
          <p:cNvGrpSpPr/>
          <p:nvPr/>
        </p:nvGrpSpPr>
        <p:grpSpPr>
          <a:xfrm>
            <a:off x="3921448" y="1826742"/>
            <a:ext cx="4349102" cy="4349102"/>
            <a:chOff x="3083248" y="1117"/>
            <a:chExt cx="4349102" cy="4349102"/>
          </a:xfrm>
        </p:grpSpPr>
        <p:sp>
          <p:nvSpPr>
            <p:cNvPr id="287" name="Google Shape;287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ρ</a:t>
              </a:r>
              <a:r>
                <a:rPr baseline="-25000" i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 rot="2700000">
              <a:off x="5804312" y="1194026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 txBox="1"/>
            <p:nvPr/>
          </p:nvSpPr>
          <p:spPr>
            <a:xfrm rot="2700000">
              <a:off x="5820609" y="1248606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040882" y="1479934"/>
              <a:ext cx="1391468" cy="1391468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 txBox="1"/>
            <p:nvPr/>
          </p:nvSpPr>
          <p:spPr>
            <a:xfrm>
              <a:off x="6244658" y="1683710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H, 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xc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 rot="8100000">
              <a:off x="5819159" y="2672843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 txBox="1"/>
            <p:nvPr/>
          </p:nvSpPr>
          <p:spPr>
            <a:xfrm rot="-2700000">
              <a:off x="5914145" y="2727423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562065" y="2958751"/>
              <a:ext cx="1391468" cy="1391468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4765841" y="3162527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ψ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ε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 rot="-8100000">
              <a:off x="4340342" y="2687690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 txBox="1"/>
            <p:nvPr/>
          </p:nvSpPr>
          <p:spPr>
            <a:xfrm rot="2700000">
              <a:off x="4435328" y="2820958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3083248" y="1479934"/>
              <a:ext cx="1391468" cy="1391468"/>
            </a:xfrm>
            <a:prstGeom prst="ellipse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 txBox="1"/>
            <p:nvPr/>
          </p:nvSpPr>
          <p:spPr>
            <a:xfrm>
              <a:off x="3287024" y="1683710"/>
              <a:ext cx="983916" cy="98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ρ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j+1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=ρ</a:t>
              </a:r>
              <a:r>
                <a:rPr baseline="-2500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 rot="-2700000">
              <a:off x="4325495" y="1208873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6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304" name="Google Shape;304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potential 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6"/>
          <p:cNvSpPr txBox="1"/>
          <p:nvPr/>
        </p:nvSpPr>
        <p:spPr>
          <a:xfrm>
            <a:off x="4655128" y="2680399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2930557" y="3367342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6"/>
          <p:cNvGrpSpPr/>
          <p:nvPr/>
        </p:nvGrpSpPr>
        <p:grpSpPr>
          <a:xfrm rot="-8074225">
            <a:off x="1840836" y="3685592"/>
            <a:ext cx="2407831" cy="522903"/>
            <a:chOff x="4150112" y="830592"/>
            <a:chExt cx="594369" cy="843861"/>
          </a:xfrm>
        </p:grpSpPr>
        <p:sp>
          <p:nvSpPr>
            <p:cNvPr id="309" name="Google Shape;309;p16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6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312" name="Google Shape;312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Atomic Density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 rot="-8074225">
            <a:off x="7292601" y="2126002"/>
            <a:ext cx="2407831" cy="522903"/>
            <a:chOff x="4150112" y="830592"/>
            <a:chExt cx="594369" cy="843861"/>
          </a:xfrm>
        </p:grpSpPr>
        <p:sp>
          <p:nvSpPr>
            <p:cNvPr id="315" name="Google Shape;315;p16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16"/>
          <p:cNvSpPr/>
          <p:nvPr/>
        </p:nvSpPr>
        <p:spPr>
          <a:xfrm rot="-10774225">
            <a:off x="7251152" y="5400905"/>
            <a:ext cx="2016472" cy="291998"/>
          </a:xfrm>
          <a:prstGeom prst="rightArrow">
            <a:avLst>
              <a:gd fmla="val 60000" name="adj1"/>
              <a:gd fmla="val 50000" name="adj2"/>
            </a:avLst>
          </a:prstGeom>
          <a:solidFill>
            <a:srgbClr val="B3CA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>
            <a:off x="502605" y="3247014"/>
            <a:ext cx="1509688" cy="1421389"/>
            <a:chOff x="4562065" y="1117"/>
            <a:chExt cx="1391468" cy="1391468"/>
          </a:xfrm>
        </p:grpSpPr>
        <p:sp>
          <p:nvSpPr>
            <p:cNvPr id="319" name="Google Shape;319;p16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Finish!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Self consistent field (SCF) with k-points</a:t>
            </a: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5376856" y="1612518"/>
            <a:ext cx="1391468" cy="1391468"/>
          </a:xfrm>
          <a:custGeom>
            <a:rect b="b" l="l" r="r" t="t"/>
            <a:pathLst>
              <a:path extrusionOk="0" h="1391468" w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1700" lIns="231700" spcFirstLastPara="1" rIns="231700" wrap="square" tIns="231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baseline="-25000" i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aseline="-25000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 rot="2700000">
            <a:off x="6857317" y="3036433"/>
            <a:ext cx="665192" cy="618770"/>
          </a:xfrm>
          <a:custGeom>
            <a:rect b="b" l="l" r="r" t="t"/>
            <a:pathLst>
              <a:path extrusionOk="0" h="469620" w="370944">
                <a:moveTo>
                  <a:pt x="0" y="93924"/>
                </a:moveTo>
                <a:lnTo>
                  <a:pt x="185472" y="93924"/>
                </a:lnTo>
                <a:lnTo>
                  <a:pt x="185472" y="0"/>
                </a:lnTo>
                <a:lnTo>
                  <a:pt x="370944" y="234810"/>
                </a:lnTo>
                <a:lnTo>
                  <a:pt x="185472" y="469620"/>
                </a:lnTo>
                <a:lnTo>
                  <a:pt x="185472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  <a:solidFill>
            <a:srgbClr val="B3CAE7"/>
          </a:solidFill>
          <a:ln>
            <a:noFill/>
          </a:ln>
        </p:spPr>
        <p:txBody>
          <a:bodyPr anchorCtr="0" anchor="ctr" bIns="93900" lIns="0" spcFirstLastPara="1" rIns="111275" wrap="square" tIns="93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7438698" y="3247014"/>
            <a:ext cx="1391468" cy="1391468"/>
          </a:xfrm>
          <a:custGeom>
            <a:rect b="b" l="l" r="r" t="t"/>
            <a:pathLst>
              <a:path extrusionOk="0" h="1391468" w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1700" lIns="231700" spcFirstLastPara="1" rIns="231700" wrap="square" tIns="231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H,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xc</a:t>
            </a:r>
            <a:endParaRPr baseline="-25000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5485045" y="3997138"/>
            <a:ext cx="1344862" cy="881036"/>
          </a:xfrm>
          <a:custGeom>
            <a:rect b="b" l="l" r="r" t="t"/>
            <a:pathLst>
              <a:path extrusionOk="0" h="881036" w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56950" lIns="156950" spcFirstLastPara="1" rIns="156950" wrap="square" tIns="156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3224587" y="2979593"/>
            <a:ext cx="1391468" cy="1391468"/>
          </a:xfrm>
          <a:custGeom>
            <a:rect b="b" l="l" r="r" t="t"/>
            <a:pathLst>
              <a:path extrusionOk="0" h="1391468" w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31700" lIns="231700" spcFirstLastPara="1" rIns="231700" wrap="square" tIns="231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j+1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=ρ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/>
          <p:nvPr/>
        </p:nvSpPr>
        <p:spPr>
          <a:xfrm rot="-1513871">
            <a:off x="4725783" y="2934377"/>
            <a:ext cx="537246" cy="469620"/>
          </a:xfrm>
          <a:custGeom>
            <a:rect b="b" l="l" r="r" t="t"/>
            <a:pathLst>
              <a:path extrusionOk="0" h="469620" w="537246">
                <a:moveTo>
                  <a:pt x="0" y="93924"/>
                </a:moveTo>
                <a:lnTo>
                  <a:pt x="302436" y="93924"/>
                </a:lnTo>
                <a:lnTo>
                  <a:pt x="302436" y="0"/>
                </a:lnTo>
                <a:lnTo>
                  <a:pt x="537246" y="234810"/>
                </a:lnTo>
                <a:lnTo>
                  <a:pt x="302436" y="469620"/>
                </a:lnTo>
                <a:lnTo>
                  <a:pt x="302436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  <a:solidFill>
            <a:srgbClr val="B3CAE7"/>
          </a:solidFill>
          <a:ln>
            <a:noFill/>
          </a:ln>
        </p:spPr>
        <p:txBody>
          <a:bodyPr anchorCtr="0" anchor="ctr" bIns="93900" lIns="0" spcFirstLastPara="1" rIns="140875" wrap="square" tIns="93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7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334" name="Google Shape;334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External potential 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7"/>
          <p:cNvSpPr txBox="1"/>
          <p:nvPr/>
        </p:nvSpPr>
        <p:spPr>
          <a:xfrm>
            <a:off x="4512856" y="2515939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2378347" y="3037311"/>
            <a:ext cx="623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17"/>
          <p:cNvGrpSpPr/>
          <p:nvPr/>
        </p:nvGrpSpPr>
        <p:grpSpPr>
          <a:xfrm rot="-8074225">
            <a:off x="1362670" y="3680910"/>
            <a:ext cx="2762773" cy="308768"/>
            <a:chOff x="4280197" y="1225750"/>
            <a:chExt cx="681985" cy="498290"/>
          </a:xfrm>
        </p:grpSpPr>
        <p:sp>
          <p:nvSpPr>
            <p:cNvPr id="339" name="Google Shape;339;p17"/>
            <p:cNvSpPr/>
            <p:nvPr/>
          </p:nvSpPr>
          <p:spPr>
            <a:xfrm rot="-2700000">
              <a:off x="4620138" y="1215450"/>
              <a:ext cx="185798" cy="51889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7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7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342" name="Google Shape;342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Atomic Density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17"/>
          <p:cNvGrpSpPr/>
          <p:nvPr/>
        </p:nvGrpSpPr>
        <p:grpSpPr>
          <a:xfrm rot="-8074225">
            <a:off x="7292601" y="2126002"/>
            <a:ext cx="2407831" cy="522903"/>
            <a:chOff x="4150112" y="830592"/>
            <a:chExt cx="594369" cy="843861"/>
          </a:xfrm>
        </p:grpSpPr>
        <p:sp>
          <p:nvSpPr>
            <p:cNvPr id="345" name="Google Shape;345;p17"/>
            <p:cNvSpPr/>
            <p:nvPr/>
          </p:nvSpPr>
          <p:spPr>
            <a:xfrm rot="-2700000">
              <a:off x="4261824" y="892966"/>
              <a:ext cx="370944" cy="46962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3CA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7"/>
            <p:cNvSpPr txBox="1"/>
            <p:nvPr/>
          </p:nvSpPr>
          <p:spPr>
            <a:xfrm rot="-2700000">
              <a:off x="4341792" y="1342141"/>
              <a:ext cx="259661" cy="281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17"/>
          <p:cNvSpPr/>
          <p:nvPr/>
        </p:nvSpPr>
        <p:spPr>
          <a:xfrm rot="-10774225">
            <a:off x="8770138" y="5406599"/>
            <a:ext cx="497464" cy="291998"/>
          </a:xfrm>
          <a:prstGeom prst="rightArrow">
            <a:avLst>
              <a:gd fmla="val 60000" name="adj1"/>
              <a:gd fmla="val 50000" name="adj2"/>
            </a:avLst>
          </a:prstGeom>
          <a:solidFill>
            <a:srgbClr val="B3CA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17"/>
          <p:cNvGrpSpPr/>
          <p:nvPr/>
        </p:nvGrpSpPr>
        <p:grpSpPr>
          <a:xfrm>
            <a:off x="475780" y="2758641"/>
            <a:ext cx="1509688" cy="1421389"/>
            <a:chOff x="4562065" y="1117"/>
            <a:chExt cx="1391468" cy="1391468"/>
          </a:xfrm>
        </p:grpSpPr>
        <p:sp>
          <p:nvSpPr>
            <p:cNvPr id="349" name="Google Shape;349;p17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Finish!</a:t>
              </a:r>
              <a:endParaRPr baseline="-2500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5485045" y="4951760"/>
            <a:ext cx="1344862" cy="881036"/>
          </a:xfrm>
          <a:custGeom>
            <a:rect b="b" l="l" r="r" t="t"/>
            <a:pathLst>
              <a:path extrusionOk="0" h="881036" w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56950" lIns="156950" spcFirstLastPara="1" rIns="156950" wrap="square" tIns="156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5485045" y="5906382"/>
            <a:ext cx="1344862" cy="881036"/>
          </a:xfrm>
          <a:custGeom>
            <a:rect b="b" l="l" r="r" t="t"/>
            <a:pathLst>
              <a:path extrusionOk="0" h="881036" w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56950" lIns="156950" spcFirstLastPara="1" rIns="156950" wrap="square" tIns="156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ε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(k</a:t>
            </a:r>
            <a:r>
              <a:rPr baseline="-25000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7"/>
          <p:cNvGrpSpPr/>
          <p:nvPr/>
        </p:nvGrpSpPr>
        <p:grpSpPr>
          <a:xfrm>
            <a:off x="5226627" y="4437656"/>
            <a:ext cx="258418" cy="1909320"/>
            <a:chOff x="5226627" y="4437656"/>
            <a:chExt cx="258418" cy="1909320"/>
          </a:xfrm>
        </p:grpSpPr>
        <p:cxnSp>
          <p:nvCxnSpPr>
            <p:cNvPr id="355" name="Google Shape;355;p17"/>
            <p:cNvCxnSpPr>
              <a:stCxn id="330" idx="0"/>
            </p:cNvCxnSpPr>
            <p:nvPr/>
          </p:nvCxnSpPr>
          <p:spPr>
            <a:xfrm rot="10800000">
              <a:off x="5226745" y="4437656"/>
              <a:ext cx="2583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17"/>
            <p:cNvCxnSpPr/>
            <p:nvPr/>
          </p:nvCxnSpPr>
          <p:spPr>
            <a:xfrm>
              <a:off x="5226627" y="4437656"/>
              <a:ext cx="0" cy="190924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17"/>
            <p:cNvCxnSpPr>
              <a:endCxn id="353" idx="0"/>
            </p:cNvCxnSpPr>
            <p:nvPr/>
          </p:nvCxnSpPr>
          <p:spPr>
            <a:xfrm>
              <a:off x="5226627" y="6342176"/>
              <a:ext cx="258300" cy="48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58" name="Google Shape;358;p17"/>
          <p:cNvCxnSpPr/>
          <p:nvPr/>
        </p:nvCxnSpPr>
        <p:spPr>
          <a:xfrm rot="10800000">
            <a:off x="4316963" y="4263399"/>
            <a:ext cx="909664" cy="107993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9" name="Google Shape;359;p17"/>
          <p:cNvCxnSpPr>
            <a:endCxn id="330" idx="2"/>
          </p:cNvCxnSpPr>
          <p:nvPr/>
        </p:nvCxnSpPr>
        <p:spPr>
          <a:xfrm flipH="1">
            <a:off x="6829776" y="4371061"/>
            <a:ext cx="721800" cy="66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0" name="Google Shape;360;p17"/>
          <p:cNvCxnSpPr>
            <a:endCxn id="352" idx="2"/>
          </p:cNvCxnSpPr>
          <p:nvPr/>
        </p:nvCxnSpPr>
        <p:spPr>
          <a:xfrm flipH="1">
            <a:off x="6829769" y="4538069"/>
            <a:ext cx="933300" cy="854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" name="Google Shape;361;p17"/>
          <p:cNvCxnSpPr>
            <a:stCxn id="329" idx="3"/>
          </p:cNvCxnSpPr>
          <p:nvPr/>
        </p:nvCxnSpPr>
        <p:spPr>
          <a:xfrm flipH="1">
            <a:off x="6904732" y="4638482"/>
            <a:ext cx="1229700" cy="1703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2" name="Google Shape;362;p17"/>
          <p:cNvSpPr txBox="1"/>
          <p:nvPr/>
        </p:nvSpPr>
        <p:spPr>
          <a:xfrm>
            <a:off x="3881535" y="4777273"/>
            <a:ext cx="821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Plane Wave Expansion of Wavefunction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877" y="1619249"/>
            <a:ext cx="8567320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838200" y="746054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Truncating the Plane Wave Expansion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809" y="1387059"/>
            <a:ext cx="8675670" cy="496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First-principles calculation with periodic boundary condition (crystal)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Bravais lattice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Periodic boundary condition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Bloch theory and reciprocal space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Brillouin zone</a:t>
            </a:r>
            <a:endParaRPr/>
          </a:p>
          <a:p>
            <a:pPr indent="-8763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 crystal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SCF calculation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Band structure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Density of states</a:t>
            </a:r>
            <a:endParaRPr/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755" y="160773"/>
            <a:ext cx="9216490" cy="6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177" y="555632"/>
            <a:ext cx="8807450" cy="54672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 txBox="1"/>
          <p:nvPr/>
        </p:nvSpPr>
        <p:spPr>
          <a:xfrm>
            <a:off x="1750868" y="4148343"/>
            <a:ext cx="60994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1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)/d</a:t>
            </a:r>
            <a:r>
              <a:rPr b="0" i="1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diverges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268" y="321460"/>
            <a:ext cx="8864184" cy="587385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2"/>
          <p:cNvSpPr txBox="1"/>
          <p:nvPr/>
        </p:nvSpPr>
        <p:spPr>
          <a:xfrm>
            <a:off x="9113178" y="3429000"/>
            <a:ext cx="1366462" cy="536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374" y="591156"/>
            <a:ext cx="8627758" cy="53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729" y="501650"/>
            <a:ext cx="8256827" cy="5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509" y="340201"/>
            <a:ext cx="8783691" cy="587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Example: Si bulk</a:t>
            </a:r>
            <a:endParaRPr/>
          </a:p>
        </p:txBody>
      </p:sp>
      <p:sp>
        <p:nvSpPr>
          <p:cNvPr id="420" name="Google Shape;420;p26"/>
          <p:cNvSpPr txBox="1"/>
          <p:nvPr>
            <p:ph idx="1" type="body"/>
          </p:nvPr>
        </p:nvSpPr>
        <p:spPr>
          <a:xfrm>
            <a:off x="838200" y="1690687"/>
            <a:ext cx="5880100" cy="4320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FCC lattice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atoms in primitive cell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Si bonded with 4 Si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Band structures: eigenvalues at each k-points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Band gap (direct or indirect)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Density of states: number of states at given energy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1" name="Google Shape;42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 b="17296" l="23297" r="21110" t="15409"/>
          <a:stretch/>
        </p:blipFill>
        <p:spPr>
          <a:xfrm>
            <a:off x="7175500" y="2035898"/>
            <a:ext cx="4575798" cy="4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53" y="1037025"/>
            <a:ext cx="4900475" cy="501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2197" y="899919"/>
            <a:ext cx="6416805" cy="481260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1906859" y="446049"/>
            <a:ext cx="1694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Experimental Si Band structure </a:t>
            </a:r>
            <a:endParaRPr/>
          </a:p>
        </p:txBody>
      </p:sp>
      <p:sp>
        <p:nvSpPr>
          <p:cNvPr id="431" name="Google Shape;431;p27"/>
          <p:cNvSpPr txBox="1"/>
          <p:nvPr/>
        </p:nvSpPr>
        <p:spPr>
          <a:xfrm>
            <a:off x="8688658" y="576753"/>
            <a:ext cx="1694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Calculated Si Band structure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Practice in terminal</a:t>
            </a:r>
            <a:endParaRPr/>
          </a:p>
        </p:txBody>
      </p:sp>
      <p:sp>
        <p:nvSpPr>
          <p:cNvPr id="437" name="Google Shape;437;p28"/>
          <p:cNvSpPr txBox="1"/>
          <p:nvPr>
            <p:ph idx="1" type="body"/>
          </p:nvPr>
        </p:nvSpPr>
        <p:spPr>
          <a:xfrm>
            <a:off x="838200" y="1825625"/>
            <a:ext cx="57616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Top left :Applications – System Tools – Terminal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 commands and press enter to run commands in terminal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following commands one by one to start: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mkdir l2-si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cp /srv/input_si.zip l2-si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cd l2-si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unzip input_si.zip</a:t>
            </a:r>
            <a:endParaRPr>
              <a:solidFill>
                <a:srgbClr val="FF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cd input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xcrysden –pwi scf.in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278" y="819090"/>
            <a:ext cx="3854581" cy="2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8"/>
          <p:cNvSpPr txBox="1"/>
          <p:nvPr/>
        </p:nvSpPr>
        <p:spPr>
          <a:xfrm>
            <a:off x="8515739" y="3620278"/>
            <a:ext cx="238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Opened terminal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FCC band structure</a:t>
            </a:r>
            <a:endParaRPr/>
          </a:p>
        </p:txBody>
      </p:sp>
      <p:sp>
        <p:nvSpPr>
          <p:cNvPr id="446" name="Google Shape;446;p29"/>
          <p:cNvSpPr txBox="1"/>
          <p:nvPr>
            <p:ph idx="1" type="body"/>
          </p:nvPr>
        </p:nvSpPr>
        <p:spPr>
          <a:xfrm>
            <a:off x="838200" y="1825625"/>
            <a:ext cx="41783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Special k-points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Xcrysden: Menu-Tools-k-path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7" name="Google Shape;44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5488" y="334963"/>
            <a:ext cx="6386512" cy="63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340121"/>
            <a:ext cx="4093491" cy="31987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https://en.wikipedia.org/wiki/Brillouin_zone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Density Functional Theory 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838200" y="1825625"/>
            <a:ext cx="10515600" cy="4542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Time-independent Schrödinger equation of multiple nuclei and electrons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Kohn-Sham equations of single electron: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3343617" y="3043095"/>
            <a:ext cx="5706883" cy="5690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1825029" y="4936121"/>
            <a:ext cx="8744060" cy="7802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456" name="Google Shape;45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scf calculation to get charge density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scf.in &gt; scf.out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nscf calculation to get eigenvalues on special k-points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nscf.in &gt; nscf.out</a:t>
            </a:r>
            <a:endParaRPr>
              <a:solidFill>
                <a:srgbClr val="FF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bands.x  and plotband.x to generate data files to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bands.x &lt; bands.in &gt; bands.out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plotband.x &lt; plotband.in &gt; plotband.out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a nscf calculation for better density of states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pw.x &lt; nscf-dos.in &gt; nscf-dos.out</a:t>
            </a:r>
            <a:endParaRPr>
              <a:solidFill>
                <a:srgbClr val="FF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dos.x to generate data files to plot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dos.x  &lt; dos.in &gt; dos.out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Alternatively, run:  </a:t>
            </a:r>
            <a:r>
              <a:rPr lang="en-US">
                <a:solidFill>
                  <a:srgbClr val="C00000"/>
                </a:solidFill>
              </a:rPr>
              <a:t>chmod +x run.sh  </a:t>
            </a:r>
            <a:r>
              <a:rPr lang="en-US"/>
              <a:t>after finish:</a:t>
            </a:r>
            <a:r>
              <a:rPr lang="en-US">
                <a:solidFill>
                  <a:srgbClr val="C00000"/>
                </a:solidFill>
              </a:rPr>
              <a:t>  ./run.sh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Plot bandstructure and DOS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gnuplot –persist plot.v4.gnu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7" name="Google Shape;4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838200" y="1825625"/>
            <a:ext cx="8383859" cy="324818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0511" y="137010"/>
            <a:ext cx="3352217" cy="627490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SCF</a:t>
            </a:r>
            <a:endParaRPr/>
          </a:p>
        </p:txBody>
      </p:sp>
      <p:sp>
        <p:nvSpPr>
          <p:cNvPr id="465" name="Google Shape;465;p31"/>
          <p:cNvSpPr txBox="1"/>
          <p:nvPr>
            <p:ph idx="1" type="body"/>
          </p:nvPr>
        </p:nvSpPr>
        <p:spPr>
          <a:xfrm>
            <a:off x="838200" y="1825625"/>
            <a:ext cx="5917163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‘scf’ for self-consistent-field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set files/folder to read and write and what to write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10.26 Bohr (5Å) FCC cell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atoms and 1 types of atoms (Si)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basis set size of wavefunction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Species: Pseudo potentials filename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Position of 2 atoms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6x6x6 K-points</a:t>
            </a:r>
            <a:endParaRPr/>
          </a:p>
        </p:txBody>
      </p:sp>
      <p:cxnSp>
        <p:nvCxnSpPr>
          <p:cNvPr id="466" name="Google Shape;466;p31"/>
          <p:cNvCxnSpPr/>
          <p:nvPr/>
        </p:nvCxnSpPr>
        <p:spPr>
          <a:xfrm flipH="1" rot="10800000">
            <a:off x="6176865" y="597159"/>
            <a:ext cx="2488164" cy="143069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7" name="Google Shape;467;p31"/>
          <p:cNvSpPr/>
          <p:nvPr/>
        </p:nvSpPr>
        <p:spPr>
          <a:xfrm>
            <a:off x="8665029" y="383851"/>
            <a:ext cx="2600130" cy="17417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8665029" y="696686"/>
            <a:ext cx="2688771" cy="106991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8665029" y="2152261"/>
            <a:ext cx="3135085" cy="42298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1"/>
          <p:cNvSpPr/>
          <p:nvPr/>
        </p:nvSpPr>
        <p:spPr>
          <a:xfrm>
            <a:off x="8665029" y="2625012"/>
            <a:ext cx="3135085" cy="385666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1"/>
          <p:cNvSpPr/>
          <p:nvPr/>
        </p:nvSpPr>
        <p:spPr>
          <a:xfrm>
            <a:off x="8665029" y="3010678"/>
            <a:ext cx="3135085" cy="19905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1"/>
          <p:cNvSpPr/>
          <p:nvPr/>
        </p:nvSpPr>
        <p:spPr>
          <a:xfrm>
            <a:off x="8540620" y="4690188"/>
            <a:ext cx="3383902" cy="54739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8540620" y="5286003"/>
            <a:ext cx="2911152" cy="68558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31"/>
          <p:cNvCxnSpPr>
            <a:endCxn id="468" idx="1"/>
          </p:cNvCxnSpPr>
          <p:nvPr/>
        </p:nvCxnSpPr>
        <p:spPr>
          <a:xfrm flipH="1" rot="10800000">
            <a:off x="6176829" y="1231641"/>
            <a:ext cx="2488200" cy="1343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31"/>
          <p:cNvCxnSpPr>
            <a:endCxn id="469" idx="1"/>
          </p:cNvCxnSpPr>
          <p:nvPr/>
        </p:nvCxnSpPr>
        <p:spPr>
          <a:xfrm flipH="1" rot="10800000">
            <a:off x="5268729" y="2363755"/>
            <a:ext cx="3396300" cy="1074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31"/>
          <p:cNvCxnSpPr>
            <a:endCxn id="470" idx="1"/>
          </p:cNvCxnSpPr>
          <p:nvPr/>
        </p:nvCxnSpPr>
        <p:spPr>
          <a:xfrm flipH="1" rot="10800000">
            <a:off x="6562629" y="2817845"/>
            <a:ext cx="2102400" cy="92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p31"/>
          <p:cNvCxnSpPr>
            <a:endCxn id="471" idx="1"/>
          </p:cNvCxnSpPr>
          <p:nvPr/>
        </p:nvCxnSpPr>
        <p:spPr>
          <a:xfrm flipH="1" rot="10800000">
            <a:off x="6015129" y="3110205"/>
            <a:ext cx="2649900" cy="1380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" name="Google Shape;478;p31"/>
          <p:cNvCxnSpPr>
            <a:endCxn id="472" idx="1"/>
          </p:cNvCxnSpPr>
          <p:nvPr/>
        </p:nvCxnSpPr>
        <p:spPr>
          <a:xfrm flipH="1" rot="10800000">
            <a:off x="6755320" y="4963887"/>
            <a:ext cx="1785300" cy="24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p31"/>
          <p:cNvCxnSpPr>
            <a:endCxn id="473" idx="1"/>
          </p:cNvCxnSpPr>
          <p:nvPr/>
        </p:nvCxnSpPr>
        <p:spPr>
          <a:xfrm>
            <a:off x="4368820" y="5511198"/>
            <a:ext cx="4171800" cy="117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8540620" y="5958325"/>
            <a:ext cx="3383902" cy="42373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31"/>
          <p:cNvCxnSpPr/>
          <p:nvPr/>
        </p:nvCxnSpPr>
        <p:spPr>
          <a:xfrm>
            <a:off x="3796781" y="6008916"/>
            <a:ext cx="4703730" cy="14239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NSCF for band structure</a:t>
            </a:r>
            <a:endParaRPr/>
          </a:p>
        </p:txBody>
      </p:sp>
      <p:sp>
        <p:nvSpPr>
          <p:cNvPr id="488" name="Google Shape;48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9" name="Google Shape;4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3200" y="76591"/>
            <a:ext cx="2881750" cy="6732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32"/>
          <p:cNvCxnSpPr/>
          <p:nvPr/>
        </p:nvCxnSpPr>
        <p:spPr>
          <a:xfrm flipH="1" rot="10800000">
            <a:off x="4279900" y="529447"/>
            <a:ext cx="4715329" cy="56866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32"/>
          <p:cNvSpPr/>
          <p:nvPr/>
        </p:nvSpPr>
        <p:spPr>
          <a:xfrm>
            <a:off x="8995229" y="316139"/>
            <a:ext cx="2600130" cy="17417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8906329" y="2985278"/>
            <a:ext cx="3135085" cy="19905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32"/>
          <p:cNvGrpSpPr/>
          <p:nvPr/>
        </p:nvGrpSpPr>
        <p:grpSpPr>
          <a:xfrm>
            <a:off x="4802896" y="5302699"/>
            <a:ext cx="7082952" cy="1435472"/>
            <a:chOff x="4294896" y="5286003"/>
            <a:chExt cx="7082952" cy="1435472"/>
          </a:xfrm>
        </p:grpSpPr>
        <p:sp>
          <p:nvSpPr>
            <p:cNvPr id="494" name="Google Shape;494;p32"/>
            <p:cNvSpPr/>
            <p:nvPr/>
          </p:nvSpPr>
          <p:spPr>
            <a:xfrm>
              <a:off x="8466696" y="5286003"/>
              <a:ext cx="2911152" cy="1435472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" name="Google Shape;495;p32"/>
            <p:cNvCxnSpPr>
              <a:endCxn id="494" idx="1"/>
            </p:cNvCxnSpPr>
            <p:nvPr/>
          </p:nvCxnSpPr>
          <p:spPr>
            <a:xfrm>
              <a:off x="4294896" y="5511139"/>
              <a:ext cx="4171800" cy="49260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496" name="Google Shape;496;p32"/>
          <p:cNvCxnSpPr/>
          <p:nvPr/>
        </p:nvCxnSpPr>
        <p:spPr>
          <a:xfrm flipH="1" rot="10800000">
            <a:off x="6210300" y="3081586"/>
            <a:ext cx="2708008" cy="52613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32"/>
          <p:cNvSpPr txBox="1"/>
          <p:nvPr/>
        </p:nvSpPr>
        <p:spPr>
          <a:xfrm>
            <a:off x="723900" y="5112481"/>
            <a:ext cx="3632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of special k-points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points along each line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>
            <a:off x="2070100" y="3334162"/>
            <a:ext cx="441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more bands to plot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Non-self consistent field: compute eigenvalues and wavefunctions from fixed charge density (no update)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4141" y="0"/>
            <a:ext cx="3245262" cy="663637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Run NSCF for density of states</a:t>
            </a:r>
            <a:endParaRPr/>
          </a:p>
        </p:txBody>
      </p:sp>
      <p:sp>
        <p:nvSpPr>
          <p:cNvPr id="506" name="Google Shape;50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7" name="Google Shape;507;p33"/>
          <p:cNvCxnSpPr>
            <a:stCxn id="508" idx="3"/>
          </p:cNvCxnSpPr>
          <p:nvPr/>
        </p:nvCxnSpPr>
        <p:spPr>
          <a:xfrm flipH="1" rot="10800000">
            <a:off x="6961617" y="529572"/>
            <a:ext cx="2033700" cy="1605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33"/>
          <p:cNvSpPr/>
          <p:nvPr/>
        </p:nvSpPr>
        <p:spPr>
          <a:xfrm>
            <a:off x="8995229" y="316139"/>
            <a:ext cx="2600130" cy="17417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8854318" y="3557668"/>
            <a:ext cx="3135085" cy="19905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33"/>
          <p:cNvGrpSpPr/>
          <p:nvPr/>
        </p:nvGrpSpPr>
        <p:grpSpPr>
          <a:xfrm>
            <a:off x="4572321" y="5892367"/>
            <a:ext cx="7082972" cy="813328"/>
            <a:chOff x="4064321" y="5875671"/>
            <a:chExt cx="7082972" cy="813328"/>
          </a:xfrm>
        </p:grpSpPr>
        <p:sp>
          <p:nvSpPr>
            <p:cNvPr id="512" name="Google Shape;512;p33"/>
            <p:cNvSpPr/>
            <p:nvPr/>
          </p:nvSpPr>
          <p:spPr>
            <a:xfrm>
              <a:off x="8236141" y="6097628"/>
              <a:ext cx="2911152" cy="591371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33"/>
            <p:cNvCxnSpPr/>
            <p:nvPr/>
          </p:nvCxnSpPr>
          <p:spPr>
            <a:xfrm>
              <a:off x="4064321" y="5875671"/>
              <a:ext cx="4171820" cy="492455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514" name="Google Shape;514;p33"/>
          <p:cNvCxnSpPr/>
          <p:nvPr/>
        </p:nvCxnSpPr>
        <p:spPr>
          <a:xfrm>
            <a:off x="6210300" y="3607726"/>
            <a:ext cx="2644018" cy="4946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33"/>
          <p:cNvSpPr txBox="1"/>
          <p:nvPr/>
        </p:nvSpPr>
        <p:spPr>
          <a:xfrm>
            <a:off x="723900" y="5112481"/>
            <a:ext cx="5257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k-points for better looking DOS and preserve fine DOS structures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 this example only 6x6x6 for speed)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3"/>
          <p:cNvSpPr txBox="1"/>
          <p:nvPr/>
        </p:nvSpPr>
        <p:spPr>
          <a:xfrm>
            <a:off x="675117" y="3334162"/>
            <a:ext cx="58145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to make DOS looks better</a:t>
            </a: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Non-self consistent field: compute eigenvalues and wavefunctions from fixed charge density (no update)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8366" y="955675"/>
            <a:ext cx="7687733" cy="5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Band structure and DOS</a:t>
            </a:r>
            <a:endParaRPr/>
          </a:p>
        </p:txBody>
      </p:sp>
      <p:sp>
        <p:nvSpPr>
          <p:cNvPr id="523" name="Google Shape;523;p34"/>
          <p:cNvSpPr txBox="1"/>
          <p:nvPr>
            <p:ph idx="1" type="body"/>
          </p:nvPr>
        </p:nvSpPr>
        <p:spPr>
          <a:xfrm>
            <a:off x="838200" y="1825625"/>
            <a:ext cx="330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Experimental band gap: 1.1eV, indirect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DFT band gap problem: always underestimate gap, 40% to no gap</a:t>
            </a:r>
            <a:endParaRPr/>
          </a:p>
        </p:txBody>
      </p:sp>
      <p:sp>
        <p:nvSpPr>
          <p:cNvPr id="524" name="Google Shape;52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Not in class</a:t>
            </a:r>
            <a:endParaRPr/>
          </a:p>
        </p:txBody>
      </p:sp>
      <p:sp>
        <p:nvSpPr>
          <p:cNvPr id="530" name="Google Shape;530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1" name="Google Shape;53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Bloch theorem</a:t>
            </a:r>
            <a:endParaRPr/>
          </a:p>
        </p:txBody>
      </p:sp>
      <p:sp>
        <p:nvSpPr>
          <p:cNvPr id="537" name="Google Shape;537;p36"/>
          <p:cNvSpPr txBox="1"/>
          <p:nvPr>
            <p:ph idx="1" type="body"/>
          </p:nvPr>
        </p:nvSpPr>
        <p:spPr>
          <a:xfrm>
            <a:off x="838200" y="1825625"/>
            <a:ext cx="10515600" cy="48958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2298" l="-964" r="0" t="-10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38" name="Google Shape;53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We can solve a small molecule but…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838200" y="1825625"/>
            <a:ext cx="53605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</a:t>
            </a:r>
            <a:r>
              <a:rPr baseline="30000" lang="en-US"/>
              <a:t>23</a:t>
            </a:r>
            <a:r>
              <a:rPr lang="en-US"/>
              <a:t> atoms in 1cm</a:t>
            </a:r>
            <a:r>
              <a:rPr baseline="30000" lang="en-US"/>
              <a:t>3</a:t>
            </a:r>
            <a:r>
              <a:rPr lang="en-US"/>
              <a:t> solid material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Impossible to calculate directly!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Crystal : solid material arranged in an ordered structure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Utilize this condition to simplify the problem?</a:t>
            </a:r>
            <a:endParaRPr/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9114453" y="1794116"/>
            <a:ext cx="472751" cy="1307679"/>
            <a:chOff x="9859347" y="2058955"/>
            <a:chExt cx="472751" cy="1307679"/>
          </a:xfrm>
        </p:grpSpPr>
        <p:sp>
          <p:nvSpPr>
            <p:cNvPr id="117" name="Google Shape;117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4"/>
            <p:cNvCxnSpPr>
              <a:stCxn id="117" idx="4"/>
              <a:endCxn id="118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0" name="Google Shape;120;p4"/>
          <p:cNvGrpSpPr/>
          <p:nvPr/>
        </p:nvGrpSpPr>
        <p:grpSpPr>
          <a:xfrm>
            <a:off x="7411616" y="4276530"/>
            <a:ext cx="472751" cy="1307679"/>
            <a:chOff x="9859347" y="2058955"/>
            <a:chExt cx="472751" cy="1307679"/>
          </a:xfrm>
        </p:grpSpPr>
        <p:sp>
          <p:nvSpPr>
            <p:cNvPr id="121" name="Google Shape;121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4"/>
            <p:cNvCxnSpPr>
              <a:stCxn id="121" idx="4"/>
              <a:endCxn id="122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" name="Google Shape;124;p4"/>
          <p:cNvGrpSpPr/>
          <p:nvPr/>
        </p:nvGrpSpPr>
        <p:grpSpPr>
          <a:xfrm>
            <a:off x="8120743" y="4276529"/>
            <a:ext cx="472751" cy="1307679"/>
            <a:chOff x="9859347" y="2058955"/>
            <a:chExt cx="472751" cy="1307679"/>
          </a:xfrm>
        </p:grpSpPr>
        <p:sp>
          <p:nvSpPr>
            <p:cNvPr id="125" name="Google Shape;125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" name="Google Shape;127;p4"/>
            <p:cNvCxnSpPr>
              <a:stCxn id="125" idx="4"/>
              <a:endCxn id="126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8" name="Google Shape;128;p4"/>
          <p:cNvSpPr/>
          <p:nvPr/>
        </p:nvSpPr>
        <p:spPr>
          <a:xfrm>
            <a:off x="10232571" y="4512904"/>
            <a:ext cx="417464" cy="41746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619629" y="3835051"/>
            <a:ext cx="417464" cy="41746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97886" y="5111457"/>
            <a:ext cx="417464" cy="41746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1037093" y="4854698"/>
            <a:ext cx="417464" cy="41746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11529526" y="3931296"/>
            <a:ext cx="417464" cy="41746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6891515" y="4691841"/>
            <a:ext cx="40432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4"/>
          <p:cNvGrpSpPr/>
          <p:nvPr/>
        </p:nvGrpSpPr>
        <p:grpSpPr>
          <a:xfrm>
            <a:off x="6355702" y="4276528"/>
            <a:ext cx="472751" cy="1307679"/>
            <a:chOff x="9859347" y="2058955"/>
            <a:chExt cx="472751" cy="1307679"/>
          </a:xfrm>
        </p:grpSpPr>
        <p:sp>
          <p:nvSpPr>
            <p:cNvPr id="135" name="Google Shape;135;p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4"/>
            <p:cNvCxnSpPr>
              <a:stCxn id="135" idx="4"/>
              <a:endCxn id="136" idx="0"/>
            </p:cNvCxnSpPr>
            <p:nvPr/>
          </p:nvCxnSpPr>
          <p:spPr>
            <a:xfrm>
              <a:off x="10095723" y="2531706"/>
              <a:ext cx="0" cy="36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38" name="Google Shape;138;p4"/>
          <p:cNvCxnSpPr/>
          <p:nvPr/>
        </p:nvCxnSpPr>
        <p:spPr>
          <a:xfrm flipH="1">
            <a:off x="7595118" y="3004457"/>
            <a:ext cx="1082351" cy="1039326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p4"/>
          <p:cNvCxnSpPr/>
          <p:nvPr/>
        </p:nvCxnSpPr>
        <p:spPr>
          <a:xfrm>
            <a:off x="10073870" y="2687736"/>
            <a:ext cx="1152330" cy="886926"/>
          </a:xfrm>
          <a:prstGeom prst="straightConnector1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4"/>
          <p:cNvSpPr/>
          <p:nvPr/>
        </p:nvSpPr>
        <p:spPr>
          <a:xfrm>
            <a:off x="10506618" y="2809436"/>
            <a:ext cx="606571" cy="584718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Bravais Lattice</a:t>
            </a:r>
            <a:endParaRPr/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5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47" name="Google Shape;14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753" y="2520234"/>
            <a:ext cx="3994662" cy="40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6176572" y="4543035"/>
            <a:ext cx="2111643" cy="2271825"/>
            <a:chOff x="6176572" y="4543035"/>
            <a:chExt cx="2111643" cy="2271825"/>
          </a:xfrm>
        </p:grpSpPr>
        <p:grpSp>
          <p:nvGrpSpPr>
            <p:cNvPr id="150" name="Google Shape;150;p5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151" name="Google Shape;151;p5"/>
              <p:cNvCxnSpPr/>
              <p:nvPr/>
            </p:nvCxnSpPr>
            <p:spPr>
              <a:xfrm flipH="1" rot="10800000">
                <a:off x="6714368" y="4611198"/>
                <a:ext cx="11723" cy="174673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flipH="1" rot="10800000">
                <a:off x="6258634" y="5308577"/>
                <a:ext cx="1512301" cy="148106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154" name="Google Shape;154;p5"/>
            <p:cNvSpPr/>
            <p:nvPr/>
          </p:nvSpPr>
          <p:spPr>
            <a:xfrm>
              <a:off x="7688873" y="6445528"/>
              <a:ext cx="477438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176572" y="5147029"/>
              <a:ext cx="482760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972385" y="5231738"/>
              <a:ext cx="482760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Bravais Lattice</a:t>
            </a:r>
            <a:endParaRPr/>
          </a:p>
        </p:txBody>
      </p:sp>
      <p:sp>
        <p:nvSpPr>
          <p:cNvPr id="162" name="Google Shape;162;p6"/>
          <p:cNvSpPr txBox="1"/>
          <p:nvPr>
            <p:ph idx="1" type="body"/>
          </p:nvPr>
        </p:nvSpPr>
        <p:spPr>
          <a:xfrm>
            <a:off x="838200" y="1825625"/>
            <a:ext cx="4965700" cy="202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Classified in 7 lattice system and 14 lattices according to symmetry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Centered cell can be further reduced to smaller primitive cell</a:t>
            </a:r>
            <a:endParaRPr/>
          </a:p>
        </p:txBody>
      </p:sp>
      <p:sp>
        <p:nvSpPr>
          <p:cNvPr id="163" name="Google Shape;16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300" y="1"/>
            <a:ext cx="5854700" cy="433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4927" y="4323561"/>
            <a:ext cx="5794045" cy="24455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101600" y="6337598"/>
            <a:ext cx="599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https://www.physics-in-a-nutshell.com/article/11/close-packed-structures-fcc-and-hcp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https://en.wikipedia.org/wiki/Bravais_lattice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8241" y="4693850"/>
            <a:ext cx="3901117" cy="143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1148241" y="4191000"/>
            <a:ext cx="45667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Convention cell (FCC)     Primitive cell (FCC)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Reciprocal lattice</a:t>
            </a:r>
            <a:endParaRPr/>
          </a:p>
        </p:txBody>
      </p: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5" r="0" t="-165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Reciprocal Lattice</a:t>
            </a:r>
            <a:endParaRPr/>
          </a:p>
        </p:txBody>
      </p:sp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04" r="0" t="-23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2" name="Google Shape;18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5322615" y="2895599"/>
            <a:ext cx="2386807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329" l="-1586" r="-3174" t="-99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6610" y="3997047"/>
            <a:ext cx="6108211" cy="249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Born-von Karman boundary condition</a:t>
            </a:r>
            <a:endParaRPr/>
          </a:p>
        </p:txBody>
      </p:sp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5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91" name="Google Shape;19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9"/>
          <p:cNvSpPr txBox="1"/>
          <p:nvPr/>
        </p:nvSpPr>
        <p:spPr>
          <a:xfrm>
            <a:off x="3778010" y="3724295"/>
            <a:ext cx="4024179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2018-05-27T22:16:22Z</dcterms:created>
  <dc:creator>F W</dc:creator>
</cp:coreProperties>
</file>